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Lst>
  <p:sldIdLst>
    <p:sldId id="269" r:id="rId2"/>
    <p:sldId id="270" r:id="rId3"/>
    <p:sldId id="271" r:id="rId4"/>
    <p:sldId id="272" r:id="rId5"/>
    <p:sldId id="273" r:id="rId6"/>
    <p:sldId id="274" r:id="rId7"/>
    <p:sldId id="275" r:id="rId8"/>
    <p:sldId id="276" r:id="rId9"/>
    <p:sldId id="263" r:id="rId10"/>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jpg>
</file>

<file path=ppt/media/image11.jpg>
</file>

<file path=ppt/media/image12.png>
</file>

<file path=ppt/media/image2.png>
</file>

<file path=ppt/media/image3.jpg>
</file>

<file path=ppt/media/image4.jpg>
</file>

<file path=ppt/media/image5.jpg>
</file>

<file path=ppt/media/image6.jpg>
</file>

<file path=ppt/media/image7.pn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5/22/2023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941978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49246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450832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67763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5/22/2023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081297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491002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5/22/2023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97861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59823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5/22/2023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588920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5/22/2023</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0552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5/22/2023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589728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5/22/2023</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553269108"/>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sldNum="0" hdr="0" ftr="0" dt="0"/>
  <p:txStyles>
    <p:titleStyle>
      <a:lvl1pPr algn="l" defTabSz="914400" rtl="0" eaLnBrk="1" latinLnBrk="0" hangingPunct="1">
        <a:lnSpc>
          <a:spcPct val="90000"/>
        </a:lnSpc>
        <a:spcBef>
          <a:spcPct val="0"/>
        </a:spcBef>
        <a:buNone/>
        <a:defRPr lang="en-US" sz="48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7.xml"/><Relationship Id="rId5" Type="http://schemas.openxmlformats.org/officeDocument/2006/relationships/image" Target="../media/image11.jpg"/><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31" name="Rectangle 30">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Başlık 1">
            <a:extLst>
              <a:ext uri="{FF2B5EF4-FFF2-40B4-BE49-F238E27FC236}">
                <a16:creationId xmlns:a16="http://schemas.microsoft.com/office/drawing/2014/main" id="{BDBBB549-291D-3CFD-7F4A-C735E6392679}"/>
              </a:ext>
            </a:extLst>
          </p:cNvPr>
          <p:cNvSpPr>
            <a:spLocks noGrp="1"/>
          </p:cNvSpPr>
          <p:nvPr>
            <p:ph type="ctrTitle"/>
          </p:nvPr>
        </p:nvSpPr>
        <p:spPr>
          <a:xfrm>
            <a:off x="6579450" y="727627"/>
            <a:ext cx="4957553" cy="1645920"/>
          </a:xfrm>
        </p:spPr>
        <p:txBody>
          <a:bodyPr vert="horz" lIns="91440" tIns="45720" rIns="91440" bIns="45720" rtlCol="0" anchor="ctr">
            <a:normAutofit/>
          </a:bodyPr>
          <a:lstStyle/>
          <a:p>
            <a:pPr algn="l">
              <a:lnSpc>
                <a:spcPct val="90000"/>
              </a:lnSpc>
            </a:pPr>
            <a:r>
              <a:rPr lang="en-US" sz="3700" cap="none" spc="0"/>
              <a:t>GÖMÜLÜ SİSTEMLER PROJESİ</a:t>
            </a:r>
          </a:p>
        </p:txBody>
      </p:sp>
      <p:sp>
        <p:nvSpPr>
          <p:cNvPr id="33" name="Rectangle 32">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35" name="Rectangle 34">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22" name="Resim 21" descr="simge, sembol, yazı tipi, metin, logo içeren bir resim&#10;&#10;Açıklama otomatik olarak oluşturuldu">
            <a:extLst>
              <a:ext uri="{FF2B5EF4-FFF2-40B4-BE49-F238E27FC236}">
                <a16:creationId xmlns:a16="http://schemas.microsoft.com/office/drawing/2014/main" id="{3AAB80F5-8F32-D568-45E0-D549EBB8D7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5256" y="1240673"/>
            <a:ext cx="4414438" cy="4394818"/>
          </a:xfrm>
          <a:prstGeom prst="rect">
            <a:avLst/>
          </a:prstGeom>
        </p:spPr>
      </p:pic>
      <p:sp>
        <p:nvSpPr>
          <p:cNvPr id="3" name="Alt Başlık 2">
            <a:extLst>
              <a:ext uri="{FF2B5EF4-FFF2-40B4-BE49-F238E27FC236}">
                <a16:creationId xmlns:a16="http://schemas.microsoft.com/office/drawing/2014/main" id="{50F03835-9E51-B4C7-9A14-7EB52A16AAB9}"/>
              </a:ext>
            </a:extLst>
          </p:cNvPr>
          <p:cNvSpPr>
            <a:spLocks noGrp="1"/>
          </p:cNvSpPr>
          <p:nvPr>
            <p:ph type="subTitle" idx="1"/>
          </p:nvPr>
        </p:nvSpPr>
        <p:spPr>
          <a:xfrm>
            <a:off x="6579450" y="2538919"/>
            <a:ext cx="4957554" cy="3496120"/>
          </a:xfrm>
        </p:spPr>
        <p:txBody>
          <a:bodyPr vert="horz" lIns="91440" tIns="45720" rIns="91440" bIns="45720" rtlCol="0">
            <a:normAutofit/>
          </a:bodyPr>
          <a:lstStyle/>
          <a:p>
            <a:pPr indent="-182880" algn="l">
              <a:lnSpc>
                <a:spcPct val="90000"/>
              </a:lnSpc>
              <a:spcAft>
                <a:spcPts val="600"/>
              </a:spcAft>
              <a:buFont typeface="Garamond" pitchFamily="18" charset="0"/>
              <a:buChar char="◦"/>
            </a:pPr>
            <a:r>
              <a:rPr lang="en-US" dirty="0">
                <a:solidFill>
                  <a:schemeClr val="tx1"/>
                </a:solidFill>
              </a:rPr>
              <a:t>PROJE KONUSU:</a:t>
            </a:r>
          </a:p>
          <a:p>
            <a:pPr indent="-182880" algn="l">
              <a:lnSpc>
                <a:spcPct val="90000"/>
              </a:lnSpc>
              <a:spcAft>
                <a:spcPts val="600"/>
              </a:spcAft>
              <a:buFont typeface="Garamond" pitchFamily="18" charset="0"/>
              <a:buChar char="◦"/>
            </a:pPr>
            <a:r>
              <a:rPr lang="en-US" dirty="0">
                <a:solidFill>
                  <a:schemeClr val="tx1"/>
                </a:solidFill>
              </a:rPr>
              <a:t>AKILLI EVLERDE KONTROL SİSTEMİ</a:t>
            </a:r>
          </a:p>
          <a:p>
            <a:pPr indent="-182880" algn="l">
              <a:lnSpc>
                <a:spcPct val="90000"/>
              </a:lnSpc>
              <a:spcAft>
                <a:spcPts val="600"/>
              </a:spcAft>
              <a:buFont typeface="Garamond" pitchFamily="18" charset="0"/>
              <a:buChar char="◦"/>
            </a:pPr>
            <a:endParaRPr lang="en-US" dirty="0">
              <a:solidFill>
                <a:schemeClr val="tx1"/>
              </a:solidFill>
            </a:endParaRPr>
          </a:p>
          <a:p>
            <a:pPr indent="-182880" algn="l">
              <a:lnSpc>
                <a:spcPct val="90000"/>
              </a:lnSpc>
              <a:spcAft>
                <a:spcPts val="600"/>
              </a:spcAft>
              <a:buFont typeface="Garamond" pitchFamily="18" charset="0"/>
              <a:buChar char="◦"/>
            </a:pPr>
            <a:r>
              <a:rPr lang="en-US" dirty="0">
                <a:solidFill>
                  <a:schemeClr val="tx1"/>
                </a:solidFill>
              </a:rPr>
              <a:t>DERSİN HOCASI:</a:t>
            </a:r>
          </a:p>
          <a:p>
            <a:pPr indent="-182880" algn="l">
              <a:lnSpc>
                <a:spcPct val="90000"/>
              </a:lnSpc>
              <a:spcAft>
                <a:spcPts val="600"/>
              </a:spcAft>
              <a:buFont typeface="Garamond" pitchFamily="18" charset="0"/>
              <a:buChar char="◦"/>
            </a:pPr>
            <a:r>
              <a:rPr lang="en-US" dirty="0">
                <a:solidFill>
                  <a:schemeClr val="tx1"/>
                </a:solidFill>
              </a:rPr>
              <a:t>DR.ÖĞR.ÜYESİ.ÜMİT ŞENTÜRK</a:t>
            </a:r>
          </a:p>
          <a:p>
            <a:pPr indent="-182880" algn="l">
              <a:lnSpc>
                <a:spcPct val="90000"/>
              </a:lnSpc>
              <a:spcAft>
                <a:spcPts val="600"/>
              </a:spcAft>
              <a:buFont typeface="Garamond" pitchFamily="18" charset="0"/>
              <a:buChar char="◦"/>
            </a:pPr>
            <a:endParaRPr lang="en-US" dirty="0">
              <a:solidFill>
                <a:schemeClr val="tx1"/>
              </a:solidFill>
            </a:endParaRPr>
          </a:p>
          <a:p>
            <a:pPr indent="-182880" algn="l">
              <a:lnSpc>
                <a:spcPct val="90000"/>
              </a:lnSpc>
              <a:spcAft>
                <a:spcPts val="600"/>
              </a:spcAft>
              <a:buFont typeface="Garamond" pitchFamily="18" charset="0"/>
              <a:buChar char="◦"/>
            </a:pPr>
            <a:r>
              <a:rPr lang="en-US" dirty="0">
                <a:solidFill>
                  <a:schemeClr val="tx1"/>
                </a:solidFill>
              </a:rPr>
              <a:t>HAZIRLAYAN: TUĞÇE KARAKAYA </a:t>
            </a:r>
          </a:p>
          <a:p>
            <a:pPr algn="l">
              <a:lnSpc>
                <a:spcPct val="90000"/>
              </a:lnSpc>
              <a:spcAft>
                <a:spcPts val="600"/>
              </a:spcAft>
            </a:pPr>
            <a:r>
              <a:rPr lang="en-US" dirty="0">
                <a:solidFill>
                  <a:schemeClr val="tx1"/>
                </a:solidFill>
              </a:rPr>
              <a:t>                            SEDANUR KAŞIKCI</a:t>
            </a:r>
          </a:p>
          <a:p>
            <a:pPr algn="l">
              <a:lnSpc>
                <a:spcPct val="90000"/>
              </a:lnSpc>
              <a:spcAft>
                <a:spcPts val="600"/>
              </a:spcAft>
            </a:pPr>
            <a:r>
              <a:rPr lang="en-US" dirty="0">
                <a:solidFill>
                  <a:schemeClr val="tx1"/>
                </a:solidFill>
              </a:rPr>
              <a:t>                            TUĞÇE ÖZ</a:t>
            </a:r>
          </a:p>
          <a:p>
            <a:pPr algn="l">
              <a:lnSpc>
                <a:spcPct val="90000"/>
              </a:lnSpc>
              <a:spcAft>
                <a:spcPts val="600"/>
              </a:spcAft>
            </a:pPr>
            <a:r>
              <a:rPr lang="en-US" dirty="0">
                <a:solidFill>
                  <a:schemeClr val="tx1"/>
                </a:solidFill>
              </a:rPr>
              <a:t>                            İREM NUR KIZILCA</a:t>
            </a:r>
          </a:p>
        </p:txBody>
      </p:sp>
    </p:spTree>
    <p:extLst>
      <p:ext uri="{BB962C8B-B14F-4D97-AF65-F5344CB8AC3E}">
        <p14:creationId xmlns:p14="http://schemas.microsoft.com/office/powerpoint/2010/main" val="1185426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39">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41">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54" name="Rectangle 43">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55" name="Rectangle 45">
            <a:extLst>
              <a:ext uri="{FF2B5EF4-FFF2-40B4-BE49-F238E27FC236}">
                <a16:creationId xmlns:a16="http://schemas.microsoft.com/office/drawing/2014/main" id="{352B744B-0F81-487E-A851-51A3233F0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47">
            <a:extLst>
              <a:ext uri="{FF2B5EF4-FFF2-40B4-BE49-F238E27FC236}">
                <a16:creationId xmlns:a16="http://schemas.microsoft.com/office/drawing/2014/main" id="{4D6D39BE-B8E2-4FCD-92BE-1E88F5973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 name="Rectangle 49">
            <a:extLst>
              <a:ext uri="{FF2B5EF4-FFF2-40B4-BE49-F238E27FC236}">
                <a16:creationId xmlns:a16="http://schemas.microsoft.com/office/drawing/2014/main" id="{C13A2EBD-9403-4884-A9BD-8B154778C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4" name="Metin kutusu 3">
            <a:extLst>
              <a:ext uri="{FF2B5EF4-FFF2-40B4-BE49-F238E27FC236}">
                <a16:creationId xmlns:a16="http://schemas.microsoft.com/office/drawing/2014/main" id="{94E254F8-6220-5944-7D0D-3970A9BEF7AE}"/>
              </a:ext>
            </a:extLst>
          </p:cNvPr>
          <p:cNvSpPr txBox="1"/>
          <p:nvPr/>
        </p:nvSpPr>
        <p:spPr>
          <a:xfrm>
            <a:off x="1066800" y="642594"/>
            <a:ext cx="10058400" cy="13716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a:solidFill>
                  <a:schemeClr val="tx1">
                    <a:lumMod val="85000"/>
                    <a:lumOff val="15000"/>
                  </a:schemeClr>
                </a:solidFill>
                <a:latin typeface="+mj-lt"/>
              </a:rPr>
              <a:t>PROJENİN AMACI</a:t>
            </a:r>
          </a:p>
        </p:txBody>
      </p:sp>
      <p:pic>
        <p:nvPicPr>
          <p:cNvPr id="7" name="Resim 6" descr="ekran görüntüsü, diyagram, grafik, tasarım içeren bir resim&#10;&#10;Açıklama otomatik olarak oluşturuldu">
            <a:extLst>
              <a:ext uri="{FF2B5EF4-FFF2-40B4-BE49-F238E27FC236}">
                <a16:creationId xmlns:a16="http://schemas.microsoft.com/office/drawing/2014/main" id="{187D3387-C89B-6494-8B38-C80FF5F1E0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352" y="2571664"/>
            <a:ext cx="3019646" cy="2812288"/>
          </a:xfrm>
          <a:prstGeom prst="rect">
            <a:avLst/>
          </a:prstGeom>
        </p:spPr>
      </p:pic>
      <p:sp>
        <p:nvSpPr>
          <p:cNvPr id="5" name="Metin kutusu 4">
            <a:extLst>
              <a:ext uri="{FF2B5EF4-FFF2-40B4-BE49-F238E27FC236}">
                <a16:creationId xmlns:a16="http://schemas.microsoft.com/office/drawing/2014/main" id="{8C609CB5-F57C-533F-40C8-F97AAF533D44}"/>
              </a:ext>
            </a:extLst>
          </p:cNvPr>
          <p:cNvSpPr txBox="1"/>
          <p:nvPr/>
        </p:nvSpPr>
        <p:spPr>
          <a:xfrm>
            <a:off x="5027690" y="3111093"/>
            <a:ext cx="6488035" cy="3931920"/>
          </a:xfrm>
          <a:prstGeom prst="rect">
            <a:avLst/>
          </a:prstGeom>
        </p:spPr>
        <p:txBody>
          <a:bodyPr vert="horz" lIns="91440" tIns="45720" rIns="91440" bIns="45720" rtlCol="0">
            <a:normAutofit/>
          </a:bodyPr>
          <a:lstStyle/>
          <a:p>
            <a:pPr indent="-182880">
              <a:spcAft>
                <a:spcPts val="600"/>
              </a:spcAft>
              <a:buClr>
                <a:schemeClr val="tx1">
                  <a:lumMod val="85000"/>
                  <a:lumOff val="15000"/>
                </a:schemeClr>
              </a:buClr>
              <a:buFont typeface="Garamond" pitchFamily="18" charset="0"/>
              <a:buChar char="◦"/>
            </a:pPr>
            <a:r>
              <a:rPr lang="en-US" dirty="0" err="1"/>
              <a:t>Akıllı</a:t>
            </a:r>
            <a:r>
              <a:rPr lang="en-US" dirty="0"/>
              <a:t> </a:t>
            </a:r>
            <a:r>
              <a:rPr lang="en-US" dirty="0" err="1"/>
              <a:t>ev</a:t>
            </a:r>
            <a:r>
              <a:rPr lang="tr-TR" dirty="0" err="1"/>
              <a:t>lerde</a:t>
            </a:r>
            <a:r>
              <a:rPr lang="tr-TR" dirty="0"/>
              <a:t> kontrol</a:t>
            </a:r>
            <a:r>
              <a:rPr lang="en-US" dirty="0"/>
              <a:t> </a:t>
            </a:r>
            <a:r>
              <a:rPr lang="en-US" dirty="0" err="1"/>
              <a:t>sistemi</a:t>
            </a:r>
            <a:r>
              <a:rPr lang="en-US" dirty="0"/>
              <a:t> </a:t>
            </a:r>
            <a:r>
              <a:rPr lang="en-US" dirty="0" err="1"/>
              <a:t>yangın</a:t>
            </a:r>
            <a:r>
              <a:rPr lang="en-US" dirty="0"/>
              <a:t> </a:t>
            </a:r>
            <a:r>
              <a:rPr lang="en-US" dirty="0" err="1"/>
              <a:t>kontrolü</a:t>
            </a:r>
            <a:r>
              <a:rPr lang="tr-TR" dirty="0"/>
              <a:t>nü</a:t>
            </a:r>
            <a:r>
              <a:rPr lang="en-US" dirty="0"/>
              <a:t>, </a:t>
            </a:r>
            <a:r>
              <a:rPr lang="en-US" dirty="0" err="1"/>
              <a:t>kapı</a:t>
            </a:r>
            <a:r>
              <a:rPr lang="en-US" dirty="0"/>
              <a:t> </a:t>
            </a:r>
            <a:r>
              <a:rPr lang="en-US" dirty="0" err="1"/>
              <a:t>veya</a:t>
            </a:r>
            <a:r>
              <a:rPr lang="en-US" dirty="0"/>
              <a:t> </a:t>
            </a:r>
            <a:r>
              <a:rPr lang="en-US" dirty="0" err="1"/>
              <a:t>pencerenin</a:t>
            </a:r>
            <a:r>
              <a:rPr lang="en-US" dirty="0"/>
              <a:t> </a:t>
            </a:r>
            <a:r>
              <a:rPr lang="en-US" dirty="0" err="1"/>
              <a:t>açık</a:t>
            </a:r>
            <a:r>
              <a:rPr lang="en-US" dirty="0"/>
              <a:t> </a:t>
            </a:r>
            <a:r>
              <a:rPr lang="en-US" dirty="0" err="1"/>
              <a:t>olup</a:t>
            </a:r>
            <a:r>
              <a:rPr lang="en-US" dirty="0"/>
              <a:t> </a:t>
            </a:r>
            <a:r>
              <a:rPr lang="en-US" dirty="0" err="1"/>
              <a:t>olmadığı</a:t>
            </a:r>
            <a:r>
              <a:rPr lang="tr-TR" dirty="0" err="1"/>
              <a:t>nı</a:t>
            </a:r>
            <a:r>
              <a:rPr lang="en-US" dirty="0"/>
              <a:t> </a:t>
            </a:r>
            <a:r>
              <a:rPr lang="en-US" dirty="0" err="1"/>
              <a:t>ve</a:t>
            </a:r>
            <a:r>
              <a:rPr lang="en-US" dirty="0"/>
              <a:t> </a:t>
            </a:r>
            <a:r>
              <a:rPr lang="en-US" dirty="0" err="1"/>
              <a:t>evden</a:t>
            </a:r>
            <a:r>
              <a:rPr lang="en-US" dirty="0"/>
              <a:t> </a:t>
            </a:r>
            <a:r>
              <a:rPr lang="en-US" dirty="0" err="1"/>
              <a:t>çıkınca</a:t>
            </a:r>
            <a:r>
              <a:rPr lang="en-US" dirty="0"/>
              <a:t> </a:t>
            </a:r>
            <a:r>
              <a:rPr lang="en-US" dirty="0" err="1"/>
              <a:t>ışığın</a:t>
            </a:r>
            <a:r>
              <a:rPr lang="en-US" dirty="0"/>
              <a:t> </a:t>
            </a:r>
            <a:r>
              <a:rPr lang="en-US" dirty="0" err="1"/>
              <a:t>açık</a:t>
            </a:r>
            <a:r>
              <a:rPr lang="en-US" dirty="0"/>
              <a:t> </a:t>
            </a:r>
            <a:r>
              <a:rPr lang="en-US" dirty="0" err="1"/>
              <a:t>unutulup</a:t>
            </a:r>
            <a:r>
              <a:rPr lang="en-US" dirty="0"/>
              <a:t> </a:t>
            </a:r>
            <a:r>
              <a:rPr lang="en-US" dirty="0" err="1"/>
              <a:t>unutulmadığını</a:t>
            </a:r>
            <a:r>
              <a:rPr lang="en-US" dirty="0"/>
              <a:t> </a:t>
            </a:r>
            <a:r>
              <a:rPr lang="en-US" dirty="0" err="1"/>
              <a:t>kontrol</a:t>
            </a:r>
            <a:r>
              <a:rPr lang="en-US" dirty="0"/>
              <a:t> </a:t>
            </a:r>
            <a:r>
              <a:rPr lang="en-US" dirty="0" err="1"/>
              <a:t>eden</a:t>
            </a:r>
            <a:r>
              <a:rPr lang="en-US" dirty="0"/>
              <a:t> </a:t>
            </a:r>
            <a:r>
              <a:rPr lang="en-US" dirty="0" err="1"/>
              <a:t>bir</a:t>
            </a:r>
            <a:r>
              <a:rPr lang="en-US" dirty="0"/>
              <a:t> </a:t>
            </a:r>
            <a:r>
              <a:rPr lang="en-US" dirty="0" err="1"/>
              <a:t>sistemdir</a:t>
            </a:r>
            <a:r>
              <a:rPr lang="en-US" dirty="0"/>
              <a:t>.</a:t>
            </a:r>
          </a:p>
        </p:txBody>
      </p:sp>
    </p:spTree>
    <p:extLst>
      <p:ext uri="{BB962C8B-B14F-4D97-AF65-F5344CB8AC3E}">
        <p14:creationId xmlns:p14="http://schemas.microsoft.com/office/powerpoint/2010/main" val="179602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4" name="Rectangle 13">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Metin kutusu 1">
            <a:extLst>
              <a:ext uri="{FF2B5EF4-FFF2-40B4-BE49-F238E27FC236}">
                <a16:creationId xmlns:a16="http://schemas.microsoft.com/office/drawing/2014/main" id="{C0017B0E-D2EE-19F9-CBEB-6C83C2E7B3C5}"/>
              </a:ext>
            </a:extLst>
          </p:cNvPr>
          <p:cNvSpPr txBox="1"/>
          <p:nvPr/>
        </p:nvSpPr>
        <p:spPr>
          <a:xfrm>
            <a:off x="6579450" y="727627"/>
            <a:ext cx="4957553" cy="164592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a:solidFill>
                  <a:schemeClr val="tx1">
                    <a:lumMod val="85000"/>
                    <a:lumOff val="15000"/>
                  </a:schemeClr>
                </a:solidFill>
                <a:latin typeface="+mj-lt"/>
              </a:rPr>
              <a:t>PROJENİN DETAYLARI</a:t>
            </a:r>
          </a:p>
        </p:txBody>
      </p:sp>
      <p:sp>
        <p:nvSpPr>
          <p:cNvPr id="16" name="Rectangle 15">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18" name="Rectangle 17">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5" name="Resim 4" descr="metin, ekran görüntüsü, yazı tipi, sayı, numara içeren bir resim&#10;&#10;Açıklama otomatik olarak oluşturuldu">
            <a:extLst>
              <a:ext uri="{FF2B5EF4-FFF2-40B4-BE49-F238E27FC236}">
                <a16:creationId xmlns:a16="http://schemas.microsoft.com/office/drawing/2014/main" id="{4B58CF7C-9C72-4FC3-1E99-52E76CAAC3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5256" y="2019944"/>
            <a:ext cx="4414438" cy="2836276"/>
          </a:xfrm>
          <a:prstGeom prst="rect">
            <a:avLst/>
          </a:prstGeom>
        </p:spPr>
      </p:pic>
      <p:sp>
        <p:nvSpPr>
          <p:cNvPr id="3" name="Metin kutusu 2">
            <a:extLst>
              <a:ext uri="{FF2B5EF4-FFF2-40B4-BE49-F238E27FC236}">
                <a16:creationId xmlns:a16="http://schemas.microsoft.com/office/drawing/2014/main" id="{D7C598A3-3B86-D47E-8D7F-E12C561F6D2B}"/>
              </a:ext>
            </a:extLst>
          </p:cNvPr>
          <p:cNvSpPr txBox="1"/>
          <p:nvPr/>
        </p:nvSpPr>
        <p:spPr>
          <a:xfrm>
            <a:off x="6579450" y="2538919"/>
            <a:ext cx="4957554" cy="3496120"/>
          </a:xfrm>
          <a:prstGeom prst="rect">
            <a:avLst/>
          </a:prstGeom>
        </p:spPr>
        <p:txBody>
          <a:bodyPr vert="horz" lIns="91440" tIns="45720" rIns="91440" bIns="45720" rtlCol="0">
            <a:normAutofit/>
          </a:bodyPr>
          <a:lstStyle/>
          <a:p>
            <a:pPr indent="-182880">
              <a:spcAft>
                <a:spcPts val="600"/>
              </a:spcAft>
              <a:buClr>
                <a:schemeClr val="tx1">
                  <a:lumMod val="85000"/>
                  <a:lumOff val="15000"/>
                </a:schemeClr>
              </a:buClr>
              <a:buFont typeface="Garamond" pitchFamily="18" charset="0"/>
              <a:buChar char="◦"/>
            </a:pPr>
            <a:r>
              <a:rPr lang="en-US" dirty="0" err="1"/>
              <a:t>Yangın</a:t>
            </a:r>
            <a:r>
              <a:rPr lang="en-US" dirty="0"/>
              <a:t> </a:t>
            </a:r>
            <a:r>
              <a:rPr lang="en-US" dirty="0" err="1"/>
              <a:t>kontrolü</a:t>
            </a:r>
            <a:r>
              <a:rPr lang="en-US" dirty="0"/>
              <a:t> </a:t>
            </a:r>
            <a:r>
              <a:rPr lang="en-US" dirty="0" err="1"/>
              <a:t>için</a:t>
            </a:r>
            <a:r>
              <a:rPr lang="en-US" dirty="0"/>
              <a:t> </a:t>
            </a:r>
            <a:r>
              <a:rPr lang="en-US" dirty="0" err="1"/>
              <a:t>birinci</a:t>
            </a:r>
            <a:r>
              <a:rPr lang="en-US" dirty="0"/>
              <a:t> </a:t>
            </a:r>
            <a:r>
              <a:rPr lang="en-US" dirty="0" err="1"/>
              <a:t>buton</a:t>
            </a:r>
            <a:r>
              <a:rPr lang="en-US" dirty="0"/>
              <a:t> </a:t>
            </a:r>
            <a:r>
              <a:rPr lang="tr-TR" dirty="0"/>
              <a:t>kullanılmıştır</a:t>
            </a:r>
            <a:r>
              <a:rPr lang="en-US" dirty="0"/>
              <a:t>. </a:t>
            </a:r>
            <a:r>
              <a:rPr lang="en-US" dirty="0" err="1"/>
              <a:t>Birinci</a:t>
            </a:r>
            <a:r>
              <a:rPr lang="en-US" dirty="0"/>
              <a:t> </a:t>
            </a:r>
            <a:r>
              <a:rPr lang="en-US" dirty="0" err="1"/>
              <a:t>butona</a:t>
            </a:r>
            <a:r>
              <a:rPr lang="en-US" dirty="0"/>
              <a:t> </a:t>
            </a:r>
            <a:r>
              <a:rPr lang="tr-TR" dirty="0"/>
              <a:t>basıldığında yangın var demektir. Buz mavisi led 10 saniye boyunca yanar.</a:t>
            </a:r>
            <a:endParaRPr lang="en-US" dirty="0"/>
          </a:p>
        </p:txBody>
      </p:sp>
    </p:spTree>
    <p:extLst>
      <p:ext uri="{BB962C8B-B14F-4D97-AF65-F5344CB8AC3E}">
        <p14:creationId xmlns:p14="http://schemas.microsoft.com/office/powerpoint/2010/main" val="4281028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29" name="Rectangle 28">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31" name="Rectangle 30">
            <a:extLst>
              <a:ext uri="{FF2B5EF4-FFF2-40B4-BE49-F238E27FC236}">
                <a16:creationId xmlns:a16="http://schemas.microsoft.com/office/drawing/2014/main" id="{352B744B-0F81-487E-A851-51A3233F0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4D6D39BE-B8E2-4FCD-92BE-1E88F5973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C13A2EBD-9403-4884-A9BD-8B154778C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Metin kutusu 1">
            <a:extLst>
              <a:ext uri="{FF2B5EF4-FFF2-40B4-BE49-F238E27FC236}">
                <a16:creationId xmlns:a16="http://schemas.microsoft.com/office/drawing/2014/main" id="{6E731A23-5403-2F7D-A9A8-667ACD6CB020}"/>
              </a:ext>
            </a:extLst>
          </p:cNvPr>
          <p:cNvSpPr txBox="1"/>
          <p:nvPr/>
        </p:nvSpPr>
        <p:spPr>
          <a:xfrm>
            <a:off x="1066800" y="642594"/>
            <a:ext cx="10058400" cy="13716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a:solidFill>
                  <a:schemeClr val="tx1">
                    <a:lumMod val="85000"/>
                    <a:lumOff val="15000"/>
                  </a:schemeClr>
                </a:solidFill>
                <a:latin typeface="+mj-lt"/>
              </a:rPr>
              <a:t>PROJENİN DETAYLARI</a:t>
            </a:r>
          </a:p>
        </p:txBody>
      </p:sp>
      <p:pic>
        <p:nvPicPr>
          <p:cNvPr id="5" name="Resim 4" descr="metin, yazı tipi, cebir içeren bir resim&#10;&#10;Açıklama otomatik olarak oluşturuldu">
            <a:extLst>
              <a:ext uri="{FF2B5EF4-FFF2-40B4-BE49-F238E27FC236}">
                <a16:creationId xmlns:a16="http://schemas.microsoft.com/office/drawing/2014/main" id="{81D41505-A882-CB7E-8826-62C90F9377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352" y="3361650"/>
            <a:ext cx="3019646" cy="1232316"/>
          </a:xfrm>
          <a:prstGeom prst="rect">
            <a:avLst/>
          </a:prstGeom>
        </p:spPr>
      </p:pic>
      <p:sp>
        <p:nvSpPr>
          <p:cNvPr id="3" name="Metin kutusu 2">
            <a:extLst>
              <a:ext uri="{FF2B5EF4-FFF2-40B4-BE49-F238E27FC236}">
                <a16:creationId xmlns:a16="http://schemas.microsoft.com/office/drawing/2014/main" id="{77F3CA2F-6922-CB4C-40AB-C8F30A01B6A9}"/>
              </a:ext>
            </a:extLst>
          </p:cNvPr>
          <p:cNvSpPr txBox="1"/>
          <p:nvPr/>
        </p:nvSpPr>
        <p:spPr>
          <a:xfrm>
            <a:off x="4773986" y="2670048"/>
            <a:ext cx="6488035" cy="3931920"/>
          </a:xfrm>
          <a:prstGeom prst="rect">
            <a:avLst/>
          </a:prstGeom>
        </p:spPr>
        <p:txBody>
          <a:bodyPr vert="horz" lIns="91440" tIns="45720" rIns="91440" bIns="45720" rtlCol="0">
            <a:normAutofit/>
          </a:bodyPr>
          <a:lstStyle/>
          <a:p>
            <a:r>
              <a:rPr lang="tr-TR" dirty="0"/>
              <a:t>Kapının veya pencerenin açık kalma durumunda </a:t>
            </a:r>
            <a:r>
              <a:rPr lang="tr-TR" sz="1800" dirty="0"/>
              <a:t>mavi led otomatik olarak yanar.</a:t>
            </a:r>
          </a:p>
        </p:txBody>
      </p:sp>
    </p:spTree>
    <p:extLst>
      <p:ext uri="{BB962C8B-B14F-4D97-AF65-F5344CB8AC3E}">
        <p14:creationId xmlns:p14="http://schemas.microsoft.com/office/powerpoint/2010/main" val="3060502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4" name="Rectangle 13">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Metin kutusu 1">
            <a:extLst>
              <a:ext uri="{FF2B5EF4-FFF2-40B4-BE49-F238E27FC236}">
                <a16:creationId xmlns:a16="http://schemas.microsoft.com/office/drawing/2014/main" id="{54D34DBA-C034-E0EB-0991-94777C31B8AF}"/>
              </a:ext>
            </a:extLst>
          </p:cNvPr>
          <p:cNvSpPr txBox="1"/>
          <p:nvPr/>
        </p:nvSpPr>
        <p:spPr>
          <a:xfrm>
            <a:off x="6579450" y="727627"/>
            <a:ext cx="4957553" cy="164592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a:solidFill>
                  <a:schemeClr val="tx1">
                    <a:lumMod val="85000"/>
                    <a:lumOff val="15000"/>
                  </a:schemeClr>
                </a:solidFill>
                <a:latin typeface="+mj-lt"/>
              </a:rPr>
              <a:t>PROJENİN DETAYLARI</a:t>
            </a:r>
          </a:p>
        </p:txBody>
      </p:sp>
      <p:sp>
        <p:nvSpPr>
          <p:cNvPr id="16" name="Rectangle 15">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sp>
      <p:sp>
        <p:nvSpPr>
          <p:cNvPr id="18" name="Rectangle 17">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sp>
      <p:pic>
        <p:nvPicPr>
          <p:cNvPr id="5" name="Resim 4" descr="metin, ekran görüntüsü, yazı tipi, sayı, numara içeren bir resim&#10;&#10;Açıklama otomatik olarak oluşturuldu">
            <a:extLst>
              <a:ext uri="{FF2B5EF4-FFF2-40B4-BE49-F238E27FC236}">
                <a16:creationId xmlns:a16="http://schemas.microsoft.com/office/drawing/2014/main" id="{9455F94F-9DCD-B57A-1139-B9C28EEC42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5256" y="1942692"/>
            <a:ext cx="4414438" cy="2990781"/>
          </a:xfrm>
          <a:prstGeom prst="rect">
            <a:avLst/>
          </a:prstGeom>
        </p:spPr>
      </p:pic>
      <p:sp>
        <p:nvSpPr>
          <p:cNvPr id="3" name="Metin kutusu 2">
            <a:extLst>
              <a:ext uri="{FF2B5EF4-FFF2-40B4-BE49-F238E27FC236}">
                <a16:creationId xmlns:a16="http://schemas.microsoft.com/office/drawing/2014/main" id="{1CD83EC5-92CF-DEFB-BAED-59E4C89E46C1}"/>
              </a:ext>
            </a:extLst>
          </p:cNvPr>
          <p:cNvSpPr txBox="1"/>
          <p:nvPr/>
        </p:nvSpPr>
        <p:spPr>
          <a:xfrm>
            <a:off x="6505610" y="2268331"/>
            <a:ext cx="4957554" cy="3496120"/>
          </a:xfrm>
          <a:prstGeom prst="rect">
            <a:avLst/>
          </a:prstGeom>
        </p:spPr>
        <p:txBody>
          <a:bodyPr vert="horz" lIns="91440" tIns="45720" rIns="91440" bIns="45720" rtlCol="0">
            <a:normAutofit/>
          </a:bodyPr>
          <a:lstStyle/>
          <a:p>
            <a:pPr>
              <a:spcAft>
                <a:spcPts val="600"/>
              </a:spcAft>
              <a:buClr>
                <a:schemeClr val="tx1">
                  <a:lumMod val="85000"/>
                  <a:lumOff val="15000"/>
                </a:schemeClr>
              </a:buClr>
            </a:pPr>
            <a:endParaRPr lang="tr-TR" dirty="0"/>
          </a:p>
          <a:p>
            <a:pPr indent="-182880">
              <a:spcAft>
                <a:spcPts val="600"/>
              </a:spcAft>
              <a:buClr>
                <a:schemeClr val="tx1">
                  <a:lumMod val="85000"/>
                  <a:lumOff val="15000"/>
                </a:schemeClr>
              </a:buClr>
              <a:buFont typeface="Garamond" pitchFamily="18" charset="0"/>
              <a:buChar char="◦"/>
            </a:pPr>
            <a:r>
              <a:rPr lang="tr-TR" sz="1800" dirty="0"/>
              <a:t>Evden dışarı çıkıldığında ışığın açık unutulma durumunun kontrolü</a:t>
            </a:r>
            <a:r>
              <a:rPr lang="tr-TR" dirty="0"/>
              <a:t> için ikinci buton kullanılmıştır.</a:t>
            </a:r>
            <a:r>
              <a:rPr lang="en-US" dirty="0"/>
              <a:t> </a:t>
            </a:r>
            <a:r>
              <a:rPr lang="tr-TR" dirty="0"/>
              <a:t>İkinci butona basıldığında ışık </a:t>
            </a:r>
            <a:r>
              <a:rPr lang="en-US" dirty="0" err="1"/>
              <a:t>açık</a:t>
            </a:r>
            <a:r>
              <a:rPr lang="en-US" dirty="0"/>
              <a:t> </a:t>
            </a:r>
            <a:r>
              <a:rPr lang="tr-TR" dirty="0"/>
              <a:t>demektir. Kırmızı led parlaklığı düşük bir şekilde yanar. </a:t>
            </a:r>
            <a:r>
              <a:rPr lang="en-US" dirty="0" err="1"/>
              <a:t>Ledin</a:t>
            </a:r>
            <a:r>
              <a:rPr lang="en-US" dirty="0"/>
              <a:t> </a:t>
            </a:r>
            <a:r>
              <a:rPr lang="en-US" dirty="0" err="1"/>
              <a:t>parlaklığı</a:t>
            </a:r>
            <a:r>
              <a:rPr lang="en-US" dirty="0"/>
              <a:t> PWM </a:t>
            </a:r>
            <a:r>
              <a:rPr lang="en-US" dirty="0" err="1"/>
              <a:t>ile</a:t>
            </a:r>
            <a:r>
              <a:rPr lang="en-US" dirty="0"/>
              <a:t> </a:t>
            </a:r>
            <a:r>
              <a:rPr lang="en-US" dirty="0" err="1"/>
              <a:t>kontrol</a:t>
            </a:r>
            <a:r>
              <a:rPr lang="en-US" dirty="0"/>
              <a:t> </a:t>
            </a:r>
            <a:r>
              <a:rPr lang="en-US" dirty="0" err="1"/>
              <a:t>edilmiştir</a:t>
            </a:r>
            <a:r>
              <a:rPr lang="en-US" dirty="0"/>
              <a:t>.</a:t>
            </a:r>
            <a:endParaRPr lang="tr-TR" dirty="0"/>
          </a:p>
          <a:p>
            <a:pPr>
              <a:spcAft>
                <a:spcPts val="600"/>
              </a:spcAft>
              <a:buClr>
                <a:schemeClr val="tx1">
                  <a:lumMod val="85000"/>
                  <a:lumOff val="15000"/>
                </a:schemeClr>
              </a:buClr>
            </a:pPr>
            <a:endParaRPr lang="tr-TR" dirty="0"/>
          </a:p>
          <a:p>
            <a:pPr indent="-182880">
              <a:spcAft>
                <a:spcPts val="600"/>
              </a:spcAft>
              <a:buClr>
                <a:schemeClr val="tx1">
                  <a:lumMod val="85000"/>
                  <a:lumOff val="15000"/>
                </a:schemeClr>
              </a:buClr>
              <a:buFont typeface="Garamond" pitchFamily="18" charset="0"/>
              <a:buChar char="◦"/>
            </a:pPr>
            <a:r>
              <a:rPr lang="tr-TR" sz="1800" dirty="0"/>
              <a:t>İki butona birden basıldığında herhangi bir sorun yok demektir. Bu durumda yeşil led yanar.</a:t>
            </a:r>
          </a:p>
          <a:p>
            <a:pPr indent="-182880">
              <a:spcAft>
                <a:spcPts val="600"/>
              </a:spcAft>
              <a:buClr>
                <a:schemeClr val="tx1">
                  <a:lumMod val="85000"/>
                  <a:lumOff val="15000"/>
                </a:schemeClr>
              </a:buClr>
              <a:buFont typeface="Garamond" pitchFamily="18" charset="0"/>
              <a:buChar char="◦"/>
            </a:pPr>
            <a:endParaRPr lang="tr-TR" dirty="0"/>
          </a:p>
          <a:p>
            <a:pPr indent="-182880">
              <a:spcAft>
                <a:spcPts val="600"/>
              </a:spcAft>
              <a:buClr>
                <a:schemeClr val="tx1">
                  <a:lumMod val="85000"/>
                  <a:lumOff val="15000"/>
                </a:schemeClr>
              </a:buClr>
              <a:buFont typeface="Garamond" pitchFamily="18" charset="0"/>
              <a:buChar char="◦"/>
            </a:pPr>
            <a:endParaRPr lang="tr-TR" dirty="0"/>
          </a:p>
          <a:p>
            <a:pPr indent="-182880">
              <a:spcAft>
                <a:spcPts val="600"/>
              </a:spcAft>
              <a:buClr>
                <a:schemeClr val="tx1">
                  <a:lumMod val="85000"/>
                  <a:lumOff val="15000"/>
                </a:schemeClr>
              </a:buClr>
              <a:buFont typeface="Garamond" pitchFamily="18" charset="0"/>
              <a:buChar char="◦"/>
            </a:pPr>
            <a:endParaRPr lang="en-US" dirty="0"/>
          </a:p>
        </p:txBody>
      </p:sp>
    </p:spTree>
    <p:extLst>
      <p:ext uri="{BB962C8B-B14F-4D97-AF65-F5344CB8AC3E}">
        <p14:creationId xmlns:p14="http://schemas.microsoft.com/office/powerpoint/2010/main" val="27354447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2">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4">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26" name="Rectangle 16">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7" name="Rectangle 18">
            <a:extLst>
              <a:ext uri="{FF2B5EF4-FFF2-40B4-BE49-F238E27FC236}">
                <a16:creationId xmlns:a16="http://schemas.microsoft.com/office/drawing/2014/main" id="{352B744B-0F81-487E-A851-51A3233F0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0">
            <a:extLst>
              <a:ext uri="{FF2B5EF4-FFF2-40B4-BE49-F238E27FC236}">
                <a16:creationId xmlns:a16="http://schemas.microsoft.com/office/drawing/2014/main" id="{4D6D39BE-B8E2-4FCD-92BE-1E88F5973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C13A2EBD-9403-4884-A9BD-8B154778C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3" name="Metin kutusu 2">
            <a:extLst>
              <a:ext uri="{FF2B5EF4-FFF2-40B4-BE49-F238E27FC236}">
                <a16:creationId xmlns:a16="http://schemas.microsoft.com/office/drawing/2014/main" id="{6CB4C794-E714-DE3B-750E-0ACDADA618AC}"/>
              </a:ext>
            </a:extLst>
          </p:cNvPr>
          <p:cNvSpPr txBox="1"/>
          <p:nvPr/>
        </p:nvSpPr>
        <p:spPr>
          <a:xfrm>
            <a:off x="1066800" y="642594"/>
            <a:ext cx="10058400" cy="13716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a:solidFill>
                  <a:schemeClr val="tx1">
                    <a:lumMod val="85000"/>
                    <a:lumOff val="15000"/>
                  </a:schemeClr>
                </a:solidFill>
                <a:latin typeface="+mj-lt"/>
              </a:rPr>
              <a:t>PWM NEDİR?</a:t>
            </a:r>
          </a:p>
        </p:txBody>
      </p:sp>
      <p:pic>
        <p:nvPicPr>
          <p:cNvPr id="8" name="Resim 7" descr="metin, diyagram, çizgi, ekran görüntüsü içeren bir resim&#10;&#10;Açıklama otomatik olarak oluşturuldu">
            <a:extLst>
              <a:ext uri="{FF2B5EF4-FFF2-40B4-BE49-F238E27FC236}">
                <a16:creationId xmlns:a16="http://schemas.microsoft.com/office/drawing/2014/main" id="{AC19F909-07C6-E624-202E-6EED7EFAD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352" y="3128533"/>
            <a:ext cx="3019646" cy="1698550"/>
          </a:xfrm>
          <a:prstGeom prst="rect">
            <a:avLst/>
          </a:prstGeom>
        </p:spPr>
      </p:pic>
      <p:sp>
        <p:nvSpPr>
          <p:cNvPr id="4" name="Metin kutusu 3">
            <a:extLst>
              <a:ext uri="{FF2B5EF4-FFF2-40B4-BE49-F238E27FC236}">
                <a16:creationId xmlns:a16="http://schemas.microsoft.com/office/drawing/2014/main" id="{4AC095AA-C3FC-DA91-32FA-FE4AAA27CCCE}"/>
              </a:ext>
            </a:extLst>
          </p:cNvPr>
          <p:cNvSpPr txBox="1"/>
          <p:nvPr/>
        </p:nvSpPr>
        <p:spPr>
          <a:xfrm>
            <a:off x="4637165" y="2103120"/>
            <a:ext cx="6488035" cy="3931920"/>
          </a:xfrm>
          <a:prstGeom prst="rect">
            <a:avLst/>
          </a:prstGeom>
        </p:spPr>
        <p:txBody>
          <a:bodyPr vert="horz" lIns="91440" tIns="45720" rIns="91440" bIns="45720" rtlCol="0">
            <a:normAutofit/>
          </a:bodyPr>
          <a:lstStyle/>
          <a:p>
            <a:pPr indent="-182880">
              <a:spcAft>
                <a:spcPts val="600"/>
              </a:spcAft>
              <a:buClr>
                <a:schemeClr val="tx1">
                  <a:lumMod val="85000"/>
                  <a:lumOff val="15000"/>
                </a:schemeClr>
              </a:buClr>
              <a:buFont typeface="Garamond" pitchFamily="18" charset="0"/>
              <a:buChar char="◦"/>
            </a:pPr>
            <a:r>
              <a:rPr lang="en-US" b="0" i="0">
                <a:effectLst/>
              </a:rPr>
              <a:t>PWM, "Pulse Width Modulation" ifadesinin kısaltmasıdır ve Türkçe anlamı atımlı genişlik modülasyonudur. PWM, elektriksel sinyalleri, genişlikleri ayarlanabilen ve sabit bir frekansla tekrarlayan darbe şeklinde göndermeyi sağlayan bir yöntemdir. Bu yöntemle, sinyallerin voltaj düzeyleri belirli periyotlarla yükseltilir ve düşürülür. Böylece sinyal, analog bir dalga şeklini taklit eder ve bu modülasyon yöntemi sayesinde akım, voltaj ve güç kontrol edilebilir. PWM, özellikle motor hız kontrolü, enerji tasarrufu ve LED aydınlatmalarda sıkça kullanılmaktadır.</a:t>
            </a:r>
            <a:endParaRPr lang="en-US"/>
          </a:p>
        </p:txBody>
      </p:sp>
    </p:spTree>
    <p:extLst>
      <p:ext uri="{BB962C8B-B14F-4D97-AF65-F5344CB8AC3E}">
        <p14:creationId xmlns:p14="http://schemas.microsoft.com/office/powerpoint/2010/main" val="3326949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 name="Rectangle 64">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7" name="Rectangle 66">
            <a:extLst>
              <a:ext uri="{FF2B5EF4-FFF2-40B4-BE49-F238E27FC236}">
                <a16:creationId xmlns:a16="http://schemas.microsoft.com/office/drawing/2014/main" id="{9BFBBE2E-1F9E-4A1F-80DC-AFE542763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69" name="Rectangle 68">
            <a:extLst>
              <a:ext uri="{FF2B5EF4-FFF2-40B4-BE49-F238E27FC236}">
                <a16:creationId xmlns:a16="http://schemas.microsoft.com/office/drawing/2014/main" id="{312C1FD2-BCF6-4E4B-88E2-32BB52C71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71" name="Rectangle 70">
            <a:extLst>
              <a:ext uri="{FF2B5EF4-FFF2-40B4-BE49-F238E27FC236}">
                <a16:creationId xmlns:a16="http://schemas.microsoft.com/office/drawing/2014/main" id="{2CE109AD-B701-4957-9648-E9D9FC641D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3" name="Group 72">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74" name="Straight Connector 73">
              <a:extLst>
                <a:ext uri="{FF2B5EF4-FFF2-40B4-BE49-F238E27FC236}">
                  <a16:creationId xmlns:a16="http://schemas.microsoft.com/office/drawing/2014/main" id="{40F643E8-8A04-4F5E-9682-75DB08A0564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E778470-AE14-43E4-AFBF-22FD752757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67184196-EC73-466B-AD6B-1F270902802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78" name="Rectangle 77">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descr="metin, elektronik donanım, elektronik mühendisliği, devre bileşeni içeren bir resim&#10;&#10;Açıklama otomatik olarak oluşturuldu">
            <a:extLst>
              <a:ext uri="{FF2B5EF4-FFF2-40B4-BE49-F238E27FC236}">
                <a16:creationId xmlns:a16="http://schemas.microsoft.com/office/drawing/2014/main" id="{6AF67B6D-9DC0-9177-40B8-D253882333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742" y="641760"/>
            <a:ext cx="2421956" cy="3229275"/>
          </a:xfrm>
          <a:prstGeom prst="rect">
            <a:avLst/>
          </a:prstGeom>
        </p:spPr>
      </p:pic>
      <p:pic>
        <p:nvPicPr>
          <p:cNvPr id="6" name="Resim 5" descr="metin, elektronik donanım, tutma, kişi, şahıs içeren bir resim&#10;&#10;Açıklama otomatik olarak oluşturuldu">
            <a:extLst>
              <a:ext uri="{FF2B5EF4-FFF2-40B4-BE49-F238E27FC236}">
                <a16:creationId xmlns:a16="http://schemas.microsoft.com/office/drawing/2014/main" id="{CEE9E793-B87F-6614-EB9D-09FD6ADD51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5792" y="647731"/>
            <a:ext cx="2412999" cy="3217333"/>
          </a:xfrm>
          <a:prstGeom prst="rect">
            <a:avLst/>
          </a:prstGeom>
        </p:spPr>
      </p:pic>
      <p:pic>
        <p:nvPicPr>
          <p:cNvPr id="4" name="Resim 3" descr="metin, elektronik donanım, devre bileşeni, iç mekan içeren bir resim&#10;&#10;Açıklama otomatik olarak oluşturuldu">
            <a:extLst>
              <a:ext uri="{FF2B5EF4-FFF2-40B4-BE49-F238E27FC236}">
                <a16:creationId xmlns:a16="http://schemas.microsoft.com/office/drawing/2014/main" id="{E8D1E8CC-9FC2-FB6C-4E83-E2123666AE2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70960" y="642481"/>
            <a:ext cx="2420874" cy="3227832"/>
          </a:xfrm>
          <a:prstGeom prst="rect">
            <a:avLst/>
          </a:prstGeom>
        </p:spPr>
      </p:pic>
      <p:sp>
        <p:nvSpPr>
          <p:cNvPr id="80" name="Rectangle 79">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49" y="4212709"/>
            <a:ext cx="10905302" cy="1997060"/>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sp>
      <p:sp>
        <p:nvSpPr>
          <p:cNvPr id="82" name="Rectangle 81">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4379135"/>
            <a:ext cx="10579608" cy="1664208"/>
          </a:xfrm>
          <a:prstGeom prst="rect">
            <a:avLst/>
          </a:prstGeom>
          <a:noFill/>
          <a:ln w="6350" cap="sq" cmpd="sng" algn="ctr">
            <a:solidFill>
              <a:schemeClr val="bg1"/>
            </a:solidFill>
            <a:prstDash val="solid"/>
            <a:miter lim="800000"/>
          </a:ln>
          <a:effectLst/>
        </p:spPr>
      </p:sp>
      <p:sp>
        <p:nvSpPr>
          <p:cNvPr id="2" name="Metin kutusu 1">
            <a:extLst>
              <a:ext uri="{FF2B5EF4-FFF2-40B4-BE49-F238E27FC236}">
                <a16:creationId xmlns:a16="http://schemas.microsoft.com/office/drawing/2014/main" id="{EFA027DE-9701-7796-AEF4-27884D1D2753}"/>
              </a:ext>
            </a:extLst>
          </p:cNvPr>
          <p:cNvSpPr txBox="1"/>
          <p:nvPr/>
        </p:nvSpPr>
        <p:spPr>
          <a:xfrm>
            <a:off x="912629" y="4519486"/>
            <a:ext cx="10366743" cy="1054907"/>
          </a:xfrm>
          <a:prstGeom prst="rect">
            <a:avLst/>
          </a:prstGeom>
        </p:spPr>
        <p:txBody>
          <a:bodyPr vert="horz" lIns="91440" tIns="45720" rIns="91440" bIns="45720" rtlCol="0" anchor="ctr">
            <a:normAutofit/>
          </a:bodyPr>
          <a:lstStyle/>
          <a:p>
            <a:pPr algn="ctr">
              <a:lnSpc>
                <a:spcPct val="83000"/>
              </a:lnSpc>
              <a:spcBef>
                <a:spcPct val="0"/>
              </a:spcBef>
              <a:spcAft>
                <a:spcPts val="600"/>
              </a:spcAft>
            </a:pPr>
            <a:r>
              <a:rPr lang="en-US" sz="4800" cap="all" spc="-100">
                <a:solidFill>
                  <a:schemeClr val="bg1"/>
                </a:solidFill>
                <a:latin typeface="+mj-lt"/>
              </a:rPr>
              <a:t>PROJEDEN KESİTLER</a:t>
            </a:r>
          </a:p>
        </p:txBody>
      </p:sp>
      <p:pic>
        <p:nvPicPr>
          <p:cNvPr id="8" name="Resim 7" descr="hafif, devre bileşeni, elektronik donanım içeren bir resim&#10;&#10;Açıklama otomatik olarak oluşturuldu">
            <a:extLst>
              <a:ext uri="{FF2B5EF4-FFF2-40B4-BE49-F238E27FC236}">
                <a16:creationId xmlns:a16="http://schemas.microsoft.com/office/drawing/2014/main" id="{0C69C486-E5E8-5815-610C-731AC15ACB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74066" y="647731"/>
            <a:ext cx="2412999" cy="3217333"/>
          </a:xfrm>
          <a:prstGeom prst="rect">
            <a:avLst/>
          </a:prstGeom>
        </p:spPr>
      </p:pic>
    </p:spTree>
    <p:extLst>
      <p:ext uri="{BB962C8B-B14F-4D97-AF65-F5344CB8AC3E}">
        <p14:creationId xmlns:p14="http://schemas.microsoft.com/office/powerpoint/2010/main" val="1677713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etin kutusu 4">
            <a:extLst>
              <a:ext uri="{FF2B5EF4-FFF2-40B4-BE49-F238E27FC236}">
                <a16:creationId xmlns:a16="http://schemas.microsoft.com/office/drawing/2014/main" id="{351E7A56-C7B1-2366-D34C-CB0B62B847D8}"/>
              </a:ext>
            </a:extLst>
          </p:cNvPr>
          <p:cNvSpPr txBox="1"/>
          <p:nvPr/>
        </p:nvSpPr>
        <p:spPr>
          <a:xfrm>
            <a:off x="3892031" y="361950"/>
            <a:ext cx="4805265" cy="646331"/>
          </a:xfrm>
          <a:prstGeom prst="rect">
            <a:avLst/>
          </a:prstGeom>
          <a:noFill/>
        </p:spPr>
        <p:txBody>
          <a:bodyPr wrap="square" rtlCol="0">
            <a:spAutoFit/>
          </a:bodyPr>
          <a:lstStyle/>
          <a:p>
            <a:r>
              <a:rPr lang="tr-TR" sz="3600" dirty="0"/>
              <a:t>PROJE VİDEOSU</a:t>
            </a:r>
          </a:p>
        </p:txBody>
      </p:sp>
      <p:pic>
        <p:nvPicPr>
          <p:cNvPr id="6" name="WhatsApp Video 2023-05-21 saat 22.25.37">
            <a:hlinkClick r:id="" action="ppaction://media"/>
            <a:extLst>
              <a:ext uri="{FF2B5EF4-FFF2-40B4-BE49-F238E27FC236}">
                <a16:creationId xmlns:a16="http://schemas.microsoft.com/office/drawing/2014/main" id="{D20C11AC-FF1F-0D7E-A018-89E8B3432BF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95500" y="1100137"/>
            <a:ext cx="7648575" cy="4657725"/>
          </a:xfrm>
          <a:prstGeom prst="rect">
            <a:avLst/>
          </a:prstGeom>
        </p:spPr>
      </p:pic>
    </p:spTree>
    <p:extLst>
      <p:ext uri="{BB962C8B-B14F-4D97-AF65-F5344CB8AC3E}">
        <p14:creationId xmlns:p14="http://schemas.microsoft.com/office/powerpoint/2010/main" val="863217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4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4467BB46-4523-DB9B-1877-6050592641B6}"/>
              </a:ext>
            </a:extLst>
          </p:cNvPr>
          <p:cNvSpPr txBox="1"/>
          <p:nvPr/>
        </p:nvSpPr>
        <p:spPr>
          <a:xfrm>
            <a:off x="2821021" y="2509735"/>
            <a:ext cx="5350213" cy="1323439"/>
          </a:xfrm>
          <a:prstGeom prst="rect">
            <a:avLst/>
          </a:prstGeom>
          <a:noFill/>
        </p:spPr>
        <p:txBody>
          <a:bodyPr wrap="square" rtlCol="0">
            <a:spAutoFit/>
          </a:bodyPr>
          <a:lstStyle/>
          <a:p>
            <a:r>
              <a:rPr lang="tr-TR" sz="4000" dirty="0"/>
              <a:t>BİZİ DİNLEDİĞİNİZ İÇİN TEŞEKKÜRLER…</a:t>
            </a:r>
          </a:p>
        </p:txBody>
      </p:sp>
    </p:spTree>
    <p:extLst>
      <p:ext uri="{BB962C8B-B14F-4D97-AF65-F5344CB8AC3E}">
        <p14:creationId xmlns:p14="http://schemas.microsoft.com/office/powerpoint/2010/main" val="22680572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8">
      <a:dk1>
        <a:sysClr val="windowText" lastClr="000000"/>
      </a:dk1>
      <a:lt1>
        <a:sysClr val="window" lastClr="FFFFFF"/>
      </a:lt1>
      <a:dk2>
        <a:srgbClr val="696464"/>
      </a:dk2>
      <a:lt2>
        <a:srgbClr val="E9E5DC"/>
      </a:lt2>
      <a:accent1>
        <a:srgbClr val="96A9A9"/>
      </a:accent1>
      <a:accent2>
        <a:srgbClr val="CB581F"/>
      </a:accent2>
      <a:accent3>
        <a:srgbClr val="A28E6A"/>
      </a:accent3>
      <a:accent4>
        <a:srgbClr val="956251"/>
      </a:accent4>
      <a:accent5>
        <a:srgbClr val="918485"/>
      </a:accent5>
      <a:accent6>
        <a:srgbClr val="855D5D"/>
      </a:accent6>
      <a:hlink>
        <a:srgbClr val="D0690C"/>
      </a:hlink>
      <a:folHlink>
        <a:srgbClr val="9696A0"/>
      </a:folHlink>
    </a:clrScheme>
    <a:fontScheme name="Savon">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docProps/app.xml><?xml version="1.0" encoding="utf-8"?>
<Properties xmlns="http://schemas.openxmlformats.org/officeDocument/2006/extended-properties" xmlns:vt="http://schemas.openxmlformats.org/officeDocument/2006/docPropsVTypes">
  <TotalTime>245</TotalTime>
  <Words>252</Words>
  <Application>Microsoft Office PowerPoint</Application>
  <PresentationFormat>Geniş ekran</PresentationFormat>
  <Paragraphs>28</Paragraphs>
  <Slides>9</Slides>
  <Notes>0</Notes>
  <HiddenSlides>0</HiddenSlides>
  <MMClips>1</MMClips>
  <ScaleCrop>false</ScaleCrop>
  <HeadingPairs>
    <vt:vector size="6" baseType="variant">
      <vt:variant>
        <vt:lpstr>Kullanılan Yazı Tipleri</vt:lpstr>
      </vt:variant>
      <vt:variant>
        <vt:i4>1</vt:i4>
      </vt:variant>
      <vt:variant>
        <vt:lpstr>Tema</vt:lpstr>
      </vt:variant>
      <vt:variant>
        <vt:i4>1</vt:i4>
      </vt:variant>
      <vt:variant>
        <vt:lpstr>Slayt Başlıkları</vt:lpstr>
      </vt:variant>
      <vt:variant>
        <vt:i4>9</vt:i4>
      </vt:variant>
    </vt:vector>
  </HeadingPairs>
  <TitlesOfParts>
    <vt:vector size="11" baseType="lpstr">
      <vt:lpstr>Garamond</vt:lpstr>
      <vt:lpstr>SavonVTI</vt:lpstr>
      <vt:lpstr>GÖMÜLÜ SİSTEMLER PROJESİ</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T.C. BOLU ABANT İZZET BAYSAL ÜNİVERSİTESİ BİLGİSAYAR MÜHENDİSLİĞİ BÖLÜMÜ</dc:title>
  <dc:creator>irem kızılca</dc:creator>
  <cp:lastModifiedBy>irem kızılca</cp:lastModifiedBy>
  <cp:revision>16</cp:revision>
  <dcterms:created xsi:type="dcterms:W3CDTF">2023-05-02T09:25:46Z</dcterms:created>
  <dcterms:modified xsi:type="dcterms:W3CDTF">2023-05-22T06:21:00Z</dcterms:modified>
</cp:coreProperties>
</file>

<file path=docProps/thumbnail.jpeg>
</file>